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6" r:id="rId11"/>
    <p:sldId id="267" r:id="rId12"/>
    <p:sldId id="279" r:id="rId13"/>
    <p:sldId id="280" r:id="rId14"/>
    <p:sldId id="281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49" autoAdjust="0"/>
  </p:normalViewPr>
  <p:slideViewPr>
    <p:cSldViewPr>
      <p:cViewPr varScale="1">
        <p:scale>
          <a:sx n="87" d="100"/>
          <a:sy n="87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B3DCC-DC6A-445A-8187-2CF6798A6394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9267-339D-4C0B-876D-8D9294C64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40E1B23-E382-4C7B-B504-74CA0AC29C1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Having people read aloud helped them realize desired featrues of tech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Tranig lead to  Independence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Academic progress and enjoyment of reading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2CF48C7-8680-42E6-9EF9-307207CFAD7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Goal is participation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 Standards in reading, writing, and communication apply to students with disabilities the same as everyone else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 Goals are challenging, and will require effort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 first step, as in any problem-solving situation, is to think about why the goal is important, and how to measure progress towards the goal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46D8FF0-2270-42EE-837A-7BEEFC2B37A4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Goal is participation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 Standards in reading, writing, and communication apply to students with disabilities the same as everyone else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 Goals are challenging, and will require effort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 first step, as in any problem-solving situation, is to think about why the goal is important, and how to measure progress towards the goal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EADB463-1EEB-4B39-A36C-C74AB08CFB6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What can be done to promote access to text?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D1A2FE8-5501-4DF2-A244-263D32AA162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Obtain meaning from print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53BA0EA-9A42-4AE6-8E32-6F4300A2251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94A4-DBBD-425E-8A1B-B028AA7DD263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99CE-5F93-4598-940C-D2BB10BC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zweiledu.com/v11GeneralOverview.asp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mpd/permalink/m2P3H3UH0541Z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hyperlink" Target="http://www.cast.org/index.html" TargetMode="External"/><Relationship Id="rId4" Type="http://schemas.openxmlformats.org/officeDocument/2006/relationships/hyperlink" Target="http://www.bookshare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lTzV1tif6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362200"/>
            <a:ext cx="7772400" cy="1470025"/>
          </a:xfrm>
        </p:spPr>
        <p:txBody>
          <a:bodyPr/>
          <a:lstStyle/>
          <a:p>
            <a:r>
              <a:rPr lang="en-US" dirty="0" smtClean="0">
                <a:effectLst/>
                <a:ea typeface="ＭＳ Ｐゴシック" pitchFamily="-65" charset="-128"/>
              </a:rPr>
              <a:t>Reading and 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886200"/>
            <a:ext cx="6400800" cy="1752600"/>
          </a:xfrm>
        </p:spPr>
        <p:txBody>
          <a:bodyPr/>
          <a:lstStyle/>
          <a:p>
            <a:pPr>
              <a:buFont typeface="Wingdings" pitchFamily="-65" charset="2"/>
              <a:buNone/>
            </a:pPr>
            <a:r>
              <a:rPr lang="en-US" dirty="0" smtClean="0">
                <a:solidFill>
                  <a:schemeClr val="tx1"/>
                </a:solidFill>
                <a:effectLst/>
                <a:ea typeface="ＭＳ Ｐゴシック" pitchFamily="-65" charset="-128"/>
              </a:rPr>
              <a:t>Students with LD</a:t>
            </a:r>
            <a:r>
              <a:rPr lang="en-US" dirty="0" smtClean="0">
                <a:solidFill>
                  <a:srgbClr val="FFFFFF"/>
                </a:solidFill>
                <a:effectLst/>
                <a:ea typeface="ＭＳ Ｐゴシック" pitchFamily="-65" charset="-128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 t="16000" b="16000"/>
          <a:stretch>
            <a:fillRect/>
          </a:stretch>
        </p:blipFill>
        <p:spPr>
          <a:xfrm>
            <a:off x="946349" y="1480661"/>
            <a:ext cx="2661190" cy="1356638"/>
          </a:xfrm>
          <a:prstGeom prst="rect">
            <a:avLst/>
          </a:prstGeom>
          <a:effectLst>
            <a:glow rad="203200">
              <a:schemeClr val="accent1">
                <a:alpha val="75000"/>
              </a:schemeClr>
            </a:glow>
          </a:effectLst>
        </p:spPr>
      </p:pic>
    </p:spTree>
    <p:custDataLst>
      <p:tags r:id="rId1"/>
    </p:custDataLst>
  </p:cSld>
  <p:clrMapOvr>
    <a:masterClrMapping/>
  </p:clrMapOvr>
  <p:transition advTm="2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300" smtClean="0">
                <a:effectLst/>
              </a:rPr>
              <a:t>3) Identify Needed Resources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itchFamily="-65" charset="2"/>
              <a:buNone/>
            </a:pPr>
            <a:r>
              <a:rPr lang="en-US" sz="3600" dirty="0" smtClean="0">
                <a:effectLst/>
              </a:rPr>
              <a:t>3c1) Downloadable Digital Texts</a:t>
            </a:r>
          </a:p>
          <a:p>
            <a:pPr marL="857250" lvl="1" indent="-514350" eaLnBrk="1" hangingPunct="1">
              <a:buFont typeface="Wingdings" pitchFamily="-65" charset="2"/>
              <a:buNone/>
            </a:pPr>
            <a:r>
              <a:rPr lang="en-US" dirty="0" smtClean="0">
                <a:effectLst/>
              </a:rPr>
              <a:t>• </a:t>
            </a:r>
            <a:r>
              <a:rPr lang="en-US" dirty="0" err="1" smtClean="0">
                <a:effectLst/>
              </a:rPr>
              <a:t>Bookshare</a:t>
            </a:r>
            <a:endParaRPr lang="en-US" dirty="0" smtClean="0">
              <a:effectLst/>
            </a:endParaRPr>
          </a:p>
          <a:p>
            <a:pPr marL="857250" lvl="1" indent="-514350" eaLnBrk="1" hangingPunct="1">
              <a:buFont typeface="Wingdings" pitchFamily="-65" charset="2"/>
              <a:buNone/>
            </a:pPr>
            <a:endParaRPr lang="en-US" dirty="0" smtClean="0">
              <a:effectLst/>
            </a:endParaRPr>
          </a:p>
          <a:p>
            <a:pPr marL="857250" lvl="1" indent="-514350" eaLnBrk="1" hangingPunct="1">
              <a:buFont typeface="Wingdings" pitchFamily="-65" charset="2"/>
              <a:buNone/>
            </a:pPr>
            <a:r>
              <a:rPr lang="en-US" dirty="0" smtClean="0">
                <a:effectLst/>
              </a:rPr>
              <a:t>+ Thousands of downloadable books</a:t>
            </a:r>
          </a:p>
          <a:p>
            <a:pPr marL="857250" lvl="1" indent="-514350" eaLnBrk="1" hangingPunct="1">
              <a:buFont typeface="Wingdings" pitchFamily="-65" charset="2"/>
              <a:buNone/>
            </a:pPr>
            <a:r>
              <a:rPr lang="en-US" dirty="0" smtClean="0">
                <a:effectLst/>
              </a:rPr>
              <a:t>+ Free if student has a registered print disability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pPr marL="857250" lvl="1" indent="-514350" eaLnBrk="1" hangingPunct="1">
              <a:buFont typeface="Wingdings" pitchFamily="-65" charset="2"/>
              <a:buNone/>
            </a:pPr>
            <a:r>
              <a:rPr lang="en-US" dirty="0" smtClean="0">
                <a:effectLst/>
              </a:rPr>
              <a:t>- Match of texts with student interest, curriculum goals</a:t>
            </a:r>
          </a:p>
          <a:p>
            <a:pPr marL="857250" lvl="1" indent="-514350" eaLnBrk="1" hangingPunct="1">
              <a:buFont typeface="Wingdings" pitchFamily="-65" charset="2"/>
              <a:buNone/>
            </a:pPr>
            <a:endParaRPr lang="en-US" dirty="0" smtClean="0">
              <a:effectLst/>
            </a:endParaRPr>
          </a:p>
          <a:p>
            <a:pPr marL="514350" indent="-514350" eaLnBrk="1" hangingPunct="1"/>
            <a:endParaRPr lang="en-US" dirty="0" smtClean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3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300" dirty="0" smtClean="0">
                <a:effectLst/>
              </a:rPr>
              <a:t>3) Identify Needed Resources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itchFamily="-65" charset="2"/>
              <a:buNone/>
            </a:pPr>
            <a:r>
              <a:rPr lang="en-US" sz="3600" dirty="0" smtClean="0">
                <a:effectLst/>
              </a:rPr>
              <a:t>3c2) Specialized scanning software</a:t>
            </a:r>
          </a:p>
          <a:p>
            <a:pPr marL="514350" indent="-514350" eaLnBrk="1" hangingPunct="1">
              <a:buFont typeface="Wingdings" pitchFamily="-65" charset="2"/>
              <a:buNone/>
            </a:pPr>
            <a:r>
              <a:rPr lang="en-US" dirty="0" smtClean="0">
                <a:effectLst/>
              </a:rPr>
              <a:t>+ 	Access to a wide range of materials</a:t>
            </a:r>
          </a:p>
          <a:p>
            <a:pPr marL="514350" indent="-514350" eaLnBrk="1" hangingPunct="1">
              <a:buFont typeface="Wingdings" pitchFamily="-65" charset="2"/>
              <a:buNone/>
            </a:pPr>
            <a:endParaRPr lang="en-US" dirty="0" smtClean="0">
              <a:effectLst/>
            </a:endParaRPr>
          </a:p>
          <a:p>
            <a:pPr marL="514350" indent="-514350" eaLnBrk="1" hangingPunct="1">
              <a:buFontTx/>
              <a:buChar char="-"/>
            </a:pPr>
            <a:r>
              <a:rPr lang="en-US" dirty="0" smtClean="0">
                <a:effectLst/>
              </a:rPr>
              <a:t>Cost of device</a:t>
            </a:r>
          </a:p>
          <a:p>
            <a:pPr marL="514350" indent="-514350" eaLnBrk="1" hangingPunct="1">
              <a:buFontTx/>
              <a:buChar char="-"/>
            </a:pPr>
            <a:r>
              <a:rPr lang="en-US" dirty="0" smtClean="0">
                <a:effectLst/>
              </a:rPr>
              <a:t>Time to create materials</a:t>
            </a:r>
          </a:p>
          <a:p>
            <a:pPr marL="514350" indent="-514350" eaLnBrk="1" hangingPunct="1">
              <a:buFontTx/>
              <a:buChar char="-"/>
            </a:pPr>
            <a:endParaRPr lang="en-US" dirty="0" smtClean="0">
              <a:effectLst/>
            </a:endParaRP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744913"/>
            <a:ext cx="315118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3c2) </a:t>
            </a:r>
            <a:r>
              <a:rPr lang="en-US" dirty="0" err="1" smtClean="0">
                <a:effectLst/>
              </a:rPr>
              <a:t>Kurzweill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Click </a:t>
            </a:r>
            <a:r>
              <a:rPr lang="en-US" dirty="0" smtClean="0">
                <a:effectLst/>
                <a:hlinkClick r:id="rId3"/>
              </a:rPr>
              <a:t>here to view </a:t>
            </a:r>
            <a:r>
              <a:rPr lang="en-US" dirty="0" smtClean="0">
                <a:effectLst/>
              </a:rPr>
              <a:t>demonstration of </a:t>
            </a:r>
            <a:r>
              <a:rPr lang="en-US" dirty="0" err="1" smtClean="0">
                <a:effectLst/>
              </a:rPr>
              <a:t>Kurzweill</a:t>
            </a:r>
            <a:r>
              <a:rPr lang="en-US" dirty="0" smtClean="0">
                <a:effectLst/>
              </a:rPr>
              <a:t> video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video will open in a new screen</a:t>
            </a:r>
          </a:p>
          <a:p>
            <a:r>
              <a:rPr lang="en-US" dirty="0" smtClean="0">
                <a:effectLst/>
              </a:rPr>
              <a:t>Please click below to advance webcast after you have viewed the video</a:t>
            </a:r>
            <a:endParaRPr lang="en-US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3c3) Kindle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Please </a:t>
            </a:r>
            <a:r>
              <a:rPr lang="en-US" dirty="0" smtClean="0">
                <a:effectLst/>
                <a:hlinkClick r:id="rId3"/>
              </a:rPr>
              <a:t>click here </a:t>
            </a:r>
            <a:r>
              <a:rPr lang="en-US" dirty="0" smtClean="0">
                <a:effectLst/>
              </a:rPr>
              <a:t>to view demonstration of Kindle</a:t>
            </a: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video will open in a new screen</a:t>
            </a:r>
          </a:p>
          <a:p>
            <a:r>
              <a:rPr lang="en-US" dirty="0" smtClean="0">
                <a:effectLst/>
              </a:rPr>
              <a:t>Please click below to advance webcast after you have viewed the video</a:t>
            </a:r>
          </a:p>
          <a:p>
            <a:endParaRPr lang="en-US" dirty="0">
              <a:effectLst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981200"/>
            <a:ext cx="1371600" cy="226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3c4) Textbooks UDL</a:t>
            </a:r>
            <a:endParaRPr lang="en-US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705" y="1600200"/>
            <a:ext cx="72725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4) Take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Review choices, select technologies</a:t>
            </a:r>
          </a:p>
          <a:p>
            <a:pPr lvl="1" eaLnBrk="1" hangingPunct="1"/>
            <a:r>
              <a:rPr lang="en-US" smtClean="0">
                <a:effectLst/>
              </a:rPr>
              <a:t>How to best work towards academic goals</a:t>
            </a:r>
          </a:p>
          <a:p>
            <a:pPr eaLnBrk="1" hangingPunct="1"/>
            <a:r>
              <a:rPr lang="en-US" smtClean="0">
                <a:effectLst/>
              </a:rPr>
              <a:t>Identify responsibilities</a:t>
            </a:r>
          </a:p>
          <a:p>
            <a:pPr lvl="1" eaLnBrk="1" hangingPunct="1"/>
            <a:r>
              <a:rPr lang="en-US" sz="2800" smtClean="0">
                <a:effectLst/>
              </a:rPr>
              <a:t>Who</a:t>
            </a:r>
            <a:r>
              <a:rPr lang="en-US" smtClean="0">
                <a:effectLst/>
              </a:rPr>
              <a:t> is going to </a:t>
            </a:r>
            <a:r>
              <a:rPr lang="en-US" sz="2800" smtClean="0">
                <a:effectLst/>
              </a:rPr>
              <a:t>do what</a:t>
            </a:r>
            <a:r>
              <a:rPr lang="en-US" smtClean="0">
                <a:effectLst/>
              </a:rPr>
              <a:t>, and </a:t>
            </a:r>
            <a:r>
              <a:rPr lang="en-US" sz="2800" smtClean="0">
                <a:effectLst/>
              </a:rPr>
              <a:t>when</a:t>
            </a:r>
          </a:p>
          <a:p>
            <a:pPr eaLnBrk="1" hangingPunct="1"/>
            <a:r>
              <a:rPr lang="en-US" smtClean="0">
                <a:effectLst/>
              </a:rPr>
              <a:t>Collect data</a:t>
            </a:r>
          </a:p>
          <a:p>
            <a:pPr lvl="1" eaLnBrk="1" hangingPunct="1"/>
            <a:r>
              <a:rPr lang="en-US" smtClean="0">
                <a:effectLst/>
              </a:rPr>
              <a:t>Academic progress</a:t>
            </a:r>
          </a:p>
          <a:p>
            <a:pPr lvl="1" eaLnBrk="1" hangingPunct="1"/>
            <a:r>
              <a:rPr lang="en-US" smtClean="0">
                <a:effectLst/>
              </a:rPr>
              <a:t>Enjoyment of activity</a:t>
            </a:r>
          </a:p>
          <a:p>
            <a:pPr lvl="1" eaLnBrk="1" hangingPunct="1"/>
            <a:r>
              <a:rPr lang="en-US" smtClean="0">
                <a:effectLst/>
              </a:rPr>
              <a:t>Independence </a:t>
            </a:r>
          </a:p>
        </p:txBody>
      </p:sp>
    </p:spTree>
    <p:custDataLst>
      <p:tags r:id="rId1"/>
    </p:custDataLst>
  </p:cSld>
  <p:clrMapOvr>
    <a:masterClrMapping/>
  </p:clrMapOvr>
  <p:transition advTm="11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5) Celebrate Success!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Encourage student to reflect on progress on specific  task</a:t>
            </a:r>
          </a:p>
          <a:p>
            <a:pPr eaLnBrk="1" hangingPunct="1"/>
            <a:r>
              <a:rPr lang="en-US" smtClean="0">
                <a:effectLst/>
              </a:rPr>
              <a:t>Share good news</a:t>
            </a:r>
          </a:p>
          <a:p>
            <a:pPr lvl="1" eaLnBrk="1" hangingPunct="1"/>
            <a:r>
              <a:rPr lang="en-US" smtClean="0">
                <a:effectLst/>
              </a:rPr>
              <a:t>Parents</a:t>
            </a:r>
          </a:p>
          <a:p>
            <a:pPr lvl="1" eaLnBrk="1" hangingPunct="1"/>
            <a:r>
              <a:rPr lang="en-US" smtClean="0">
                <a:effectLst/>
              </a:rPr>
              <a:t>Other teachers</a:t>
            </a:r>
          </a:p>
          <a:p>
            <a:pPr lvl="1" eaLnBrk="1" hangingPunct="1"/>
            <a:r>
              <a:rPr lang="en-US" smtClean="0">
                <a:effectLst/>
              </a:rPr>
              <a:t>Administrators	</a:t>
            </a:r>
          </a:p>
        </p:txBody>
      </p:sp>
    </p:spTree>
    <p:custDataLst>
      <p:tags r:id="rId1"/>
    </p:custDataLst>
  </p:cSld>
  <p:clrMapOvr>
    <a:masterClrMapping/>
  </p:clrMapOvr>
  <p:transition advTm="4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Supports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Supports</a:t>
            </a:r>
          </a:p>
          <a:p>
            <a:pPr lvl="1" eaLnBrk="1" hangingPunct="1"/>
            <a:r>
              <a:rPr lang="en-US" smtClean="0">
                <a:effectLst/>
              </a:rPr>
              <a:t>Special Education Teacher</a:t>
            </a:r>
          </a:p>
          <a:p>
            <a:pPr lvl="1" eaLnBrk="1" hangingPunct="1"/>
            <a:r>
              <a:rPr lang="en-US" smtClean="0">
                <a:effectLst/>
              </a:rPr>
              <a:t>Intermediate Unit AT specialist</a:t>
            </a:r>
            <a:br>
              <a:rPr lang="en-US" smtClean="0">
                <a:effectLst/>
              </a:rPr>
            </a:br>
            <a:endParaRPr lang="en-US" smtClean="0">
              <a:effectLst/>
            </a:endParaRPr>
          </a:p>
          <a:p>
            <a:pPr eaLnBrk="1" hangingPunct="1"/>
            <a:r>
              <a:rPr lang="en-US" smtClean="0">
                <a:effectLst/>
              </a:rPr>
              <a:t>Resources</a:t>
            </a:r>
          </a:p>
          <a:p>
            <a:pPr lvl="1" eaLnBrk="1" hangingPunct="1"/>
            <a:r>
              <a:rPr lang="en-US" sz="2800" smtClean="0">
                <a:effectLst/>
                <a:hlinkClick r:id="rId4"/>
              </a:rPr>
              <a:t>http://www.bookshare.org/</a:t>
            </a:r>
            <a:endParaRPr lang="en-US" sz="2800" smtClean="0">
              <a:effectLst/>
            </a:endParaRPr>
          </a:p>
          <a:p>
            <a:pPr lvl="1" eaLnBrk="1" hangingPunct="1"/>
            <a:r>
              <a:rPr lang="en-US" sz="2800" u="sng" smtClean="0">
                <a:effectLst/>
                <a:hlinkClick r:id="rId5"/>
              </a:rPr>
              <a:t>http://www.cast.org/index.html</a:t>
            </a:r>
            <a:endParaRPr lang="en-US" sz="2800" smtClean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6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7243129"/>
        </p:xfrm>
        <a:graphic>
          <a:graphicData uri="http://schemas.openxmlformats.org/drawingml/2006/table">
            <a:tbl>
              <a:tblPr/>
              <a:tblGrid>
                <a:gridCol w="5454650"/>
                <a:gridCol w="368935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DOIT!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SETT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Describe goal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Student?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Environment?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Task?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Outline alternatives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Tools?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Identify needed resources and impact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- cost?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- training (student and team)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Take 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- select technologies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 identify responsibilities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 collect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! Celebrate progress/success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Reasons for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Personal enjoyment</a:t>
            </a:r>
          </a:p>
          <a:p>
            <a:pPr eaLnBrk="1" hangingPunct="1"/>
            <a:r>
              <a:rPr lang="en-US" dirty="0" smtClean="0">
                <a:effectLst/>
              </a:rPr>
              <a:t>Education</a:t>
            </a:r>
          </a:p>
          <a:p>
            <a:pPr eaLnBrk="1" hangingPunct="1"/>
            <a:r>
              <a:rPr lang="en-US" dirty="0" smtClean="0">
                <a:effectLst/>
              </a:rPr>
              <a:t>Work	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713" y="1752600"/>
            <a:ext cx="20351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063875"/>
            <a:ext cx="2286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267200"/>
            <a:ext cx="3059113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7243129"/>
        </p:xfrm>
        <a:graphic>
          <a:graphicData uri="http://schemas.openxmlformats.org/drawingml/2006/table">
            <a:tbl>
              <a:tblPr/>
              <a:tblGrid>
                <a:gridCol w="5454650"/>
                <a:gridCol w="368935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DOIT!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SETT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Describe goal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Student?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Environment?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Task?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Outline alternatives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Tools?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Identify needed resources and impact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- cost?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- training (student and team)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Take 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- select technologies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 identify responsibilities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 collect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! Celebrate progress/success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2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1) Describe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Student, environment,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14 year old with learning disability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Interested in skate  boarding and music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Participate in a wide variety of environments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Academic, social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Plan for post-secondary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Reading: Obtain meaning from print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Text books, reading for pleasure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Internet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Note-taking and reading notes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ffectLst/>
            </a:endParaRPr>
          </a:p>
          <a:p>
            <a:pPr lvl="2" eaLnBrk="1" hangingPunct="1">
              <a:lnSpc>
                <a:spcPct val="90000"/>
              </a:lnSpc>
            </a:pPr>
            <a:endParaRPr lang="en-US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 t="16000" b="16000"/>
          <a:stretch>
            <a:fillRect/>
          </a:stretch>
        </p:blipFill>
        <p:spPr>
          <a:xfrm>
            <a:off x="5932735" y="4978631"/>
            <a:ext cx="2754065" cy="1404574"/>
          </a:xfrm>
          <a:prstGeom prst="rect">
            <a:avLst/>
          </a:prstGeom>
          <a:effectLst>
            <a:glow rad="203200">
              <a:schemeClr val="accent1">
                <a:alpha val="75000"/>
              </a:schemeClr>
            </a:glow>
          </a:effectLst>
        </p:spPr>
      </p:pic>
    </p:spTree>
    <p:custDataLst>
      <p:tags r:id="rId1"/>
    </p:custDataLst>
  </p:cSld>
  <p:clrMapOvr>
    <a:masterClrMapping/>
  </p:clrMapOvr>
  <p:transition advTm="8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2) Outline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 typeface="Wingdings" pitchFamily="-65" charset="2"/>
              <a:buNone/>
            </a:pPr>
            <a:endParaRPr lang="en-US" dirty="0" smtClean="0">
              <a:effectLst/>
            </a:endParaRPr>
          </a:p>
          <a:p>
            <a:pPr marL="514350" indent="-514350" eaLnBrk="1" hangingPunct="1">
              <a:lnSpc>
                <a:spcPct val="90000"/>
              </a:lnSpc>
              <a:buFont typeface="Corbel" pitchFamily="-65" charset="0"/>
              <a:buAutoNum type="alphaLcParenR"/>
            </a:pPr>
            <a:r>
              <a:rPr lang="en-US" dirty="0" smtClean="0">
                <a:effectLst/>
              </a:rPr>
              <a:t>Handheld device for words</a:t>
            </a:r>
          </a:p>
          <a:p>
            <a:pPr marL="514350" indent="-514350" eaLnBrk="1" hangingPunct="1">
              <a:lnSpc>
                <a:spcPct val="90000"/>
              </a:lnSpc>
              <a:buFont typeface="Corbel" pitchFamily="-65" charset="0"/>
              <a:buAutoNum type="alphaLcParenR"/>
            </a:pPr>
            <a:r>
              <a:rPr lang="en-US" dirty="0" smtClean="0">
                <a:effectLst/>
              </a:rPr>
              <a:t>Books on tape</a:t>
            </a:r>
          </a:p>
          <a:p>
            <a:pPr marL="514350" indent="-514350" eaLnBrk="1" hangingPunct="1">
              <a:lnSpc>
                <a:spcPct val="90000"/>
              </a:lnSpc>
              <a:buFont typeface="Corbel" pitchFamily="-65" charset="0"/>
              <a:buAutoNum type="alphaLcParenR"/>
            </a:pPr>
            <a:r>
              <a:rPr lang="en-US" dirty="0" smtClean="0">
                <a:effectLst/>
              </a:rPr>
              <a:t>Digital text (commercially produced)</a:t>
            </a:r>
          </a:p>
          <a:p>
            <a:pPr marL="857250" lvl="1" indent="-514350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Downloadable digital text (e.g., </a:t>
            </a:r>
            <a:r>
              <a:rPr lang="en-US" dirty="0" err="1" smtClean="0">
                <a:effectLst/>
              </a:rPr>
              <a:t>Bookshare</a:t>
            </a:r>
            <a:r>
              <a:rPr lang="en-US" dirty="0" smtClean="0">
                <a:effectLst/>
              </a:rPr>
              <a:t>)</a:t>
            </a:r>
          </a:p>
          <a:p>
            <a:pPr marL="857250" lvl="1" indent="-514350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Specialized scanning software (convert printed materials to digital text)</a:t>
            </a:r>
          </a:p>
          <a:p>
            <a:pPr marL="857250" lvl="1" indent="-514350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Commercial products (e.g., Kindle)</a:t>
            </a:r>
          </a:p>
          <a:p>
            <a:pPr marL="857250" lvl="1" indent="-514350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UDL textbook</a:t>
            </a:r>
          </a:p>
          <a:p>
            <a:pPr marL="514350" indent="-514350" eaLnBrk="1" hangingPunct="1">
              <a:lnSpc>
                <a:spcPct val="90000"/>
              </a:lnSpc>
              <a:buFont typeface="Corbel" pitchFamily="-65" charset="0"/>
              <a:buAutoNum type="alphaLcParenR"/>
            </a:pPr>
            <a:r>
              <a:rPr lang="en-US" dirty="0" smtClean="0">
                <a:effectLst/>
              </a:rPr>
              <a:t>Digital text (self-created)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en-US" dirty="0" smtClean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8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smtClean="0">
                <a:effectLst/>
              </a:rPr>
              <a:t>3) Identify Resources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orbel" pitchFamily="-65" charset="0"/>
              <a:buAutoNum type="alphaLcParenR"/>
            </a:pPr>
            <a:r>
              <a:rPr lang="en-US" sz="3600" smtClean="0">
                <a:effectLst/>
              </a:rPr>
              <a:t>Handheld device for words</a:t>
            </a:r>
          </a:p>
          <a:p>
            <a:pPr marL="857250" lvl="1" indent="-514350" eaLnBrk="1" hangingPunct="1"/>
            <a:r>
              <a:rPr lang="en-US" smtClean="0">
                <a:effectLst/>
              </a:rPr>
              <a:t>Franklin Talking Dictionary</a:t>
            </a:r>
            <a:br>
              <a:rPr lang="en-US" smtClean="0">
                <a:effectLst/>
              </a:rPr>
            </a:br>
            <a:endParaRPr lang="en-US" smtClean="0">
              <a:effectLst/>
            </a:endParaRPr>
          </a:p>
          <a:p>
            <a:pPr marL="514350" indent="-514350" eaLnBrk="1" hangingPunct="1">
              <a:buFont typeface="Wingdings" pitchFamily="-65" charset="2"/>
              <a:buNone/>
            </a:pPr>
            <a:r>
              <a:rPr lang="en-US" smtClean="0">
                <a:effectLst/>
              </a:rPr>
              <a:t>+  	access to a wide range of materials</a:t>
            </a:r>
          </a:p>
          <a:p>
            <a:pPr marL="514350" indent="-514350" eaLnBrk="1" hangingPunct="1">
              <a:buFont typeface="Wingdings" pitchFamily="-65" charset="2"/>
              <a:buNone/>
            </a:pPr>
            <a:r>
              <a:rPr lang="en-US" smtClean="0">
                <a:effectLst/>
              </a:rPr>
              <a:t>+ independence</a:t>
            </a:r>
            <a:br>
              <a:rPr lang="en-US" smtClean="0">
                <a:effectLst/>
              </a:rPr>
            </a:br>
            <a:endParaRPr lang="en-US" smtClean="0">
              <a:effectLst/>
            </a:endParaRPr>
          </a:p>
          <a:p>
            <a:pPr marL="514350" indent="-514350" eaLnBrk="1" hangingPunct="1">
              <a:buFontTx/>
              <a:buChar char="-"/>
            </a:pPr>
            <a:r>
              <a:rPr lang="en-US" smtClean="0">
                <a:effectLst/>
              </a:rPr>
              <a:t>Fluency?</a:t>
            </a:r>
          </a:p>
          <a:p>
            <a:pPr marL="514350" indent="-514350" eaLnBrk="1" hangingPunct="1"/>
            <a:endParaRPr lang="en-US" smtClean="0">
              <a:effectLst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3810000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smtClean="0">
                <a:effectLst/>
              </a:rPr>
              <a:t>3) Identify Resources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itchFamily="-65" charset="2"/>
              <a:buNone/>
            </a:pPr>
            <a:r>
              <a:rPr lang="en-US" sz="3600" smtClean="0">
                <a:effectLst/>
              </a:rPr>
              <a:t>b) Books on tape</a:t>
            </a:r>
            <a:endParaRPr lang="en-US" smtClean="0">
              <a:effectLst/>
            </a:endParaRPr>
          </a:p>
          <a:p>
            <a:pPr marL="514350" indent="-514350" eaLnBrk="1" hangingPunct="1">
              <a:buFont typeface="Wingdings" pitchFamily="-65" charset="2"/>
              <a:buNone/>
            </a:pPr>
            <a:r>
              <a:rPr lang="en-US" smtClean="0">
                <a:effectLst/>
              </a:rPr>
              <a:t>+  	access to a wide range of materials</a:t>
            </a:r>
            <a:br>
              <a:rPr lang="en-US" smtClean="0">
                <a:effectLst/>
              </a:rPr>
            </a:br>
            <a:endParaRPr lang="en-US" smtClean="0">
              <a:effectLst/>
            </a:endParaRPr>
          </a:p>
          <a:p>
            <a:pPr marL="514350" indent="-514350" eaLnBrk="1" hangingPunct="1">
              <a:buFontTx/>
              <a:buChar char="-"/>
            </a:pPr>
            <a:r>
              <a:rPr lang="en-US" smtClean="0">
                <a:effectLst/>
              </a:rPr>
              <a:t>long-term cost?</a:t>
            </a:r>
          </a:p>
          <a:p>
            <a:pPr marL="857250" lvl="1" indent="-514350" eaLnBrk="1" hangingPunct="1">
              <a:buFontTx/>
              <a:buChar char="-"/>
            </a:pPr>
            <a:r>
              <a:rPr lang="en-US" smtClean="0">
                <a:effectLst/>
              </a:rPr>
              <a:t>Aide/volunteers</a:t>
            </a:r>
          </a:p>
          <a:p>
            <a:pPr marL="514350" indent="-514350" eaLnBrk="1" hangingPunct="1">
              <a:buFontTx/>
              <a:buChar char="-"/>
            </a:pPr>
            <a:r>
              <a:rPr lang="en-US" smtClean="0">
                <a:effectLst/>
              </a:rPr>
              <a:t>independence?</a:t>
            </a:r>
          </a:p>
          <a:p>
            <a:pPr marL="857250" lvl="1" indent="-514350" eaLnBrk="1" hangingPunct="1">
              <a:buFontTx/>
              <a:buChar char="-"/>
            </a:pPr>
            <a:r>
              <a:rPr lang="en-US" smtClean="0">
                <a:effectLst/>
              </a:rPr>
              <a:t>test-taking </a:t>
            </a:r>
          </a:p>
          <a:p>
            <a:pPr marL="514350" indent="-514350" eaLnBrk="1" hangingPunct="1"/>
            <a:endParaRPr lang="en-US" smtClean="0">
              <a:effectLst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98925"/>
            <a:ext cx="3000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smtClean="0">
                <a:effectLst/>
              </a:rPr>
              <a:t>3) Identify Resources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3200" dirty="0" smtClean="0">
                <a:effectLst/>
              </a:rPr>
              <a:t>C) Digital texts (commercially produced)</a:t>
            </a:r>
          </a:p>
          <a:p>
            <a:pPr lvl="1" eaLnBrk="1" hangingPunct="1"/>
            <a:r>
              <a:rPr lang="en-US" dirty="0" err="1" smtClean="0">
                <a:effectLst/>
              </a:rPr>
              <a:t>BookShare</a:t>
            </a:r>
            <a:endParaRPr lang="en-US" dirty="0" smtClean="0">
              <a:effectLst/>
            </a:endParaRPr>
          </a:p>
          <a:p>
            <a:pPr lvl="1" eaLnBrk="1" hangingPunct="1"/>
            <a:r>
              <a:rPr lang="en-US" dirty="0" smtClean="0">
                <a:effectLst/>
              </a:rPr>
              <a:t>Scanners (e.g., </a:t>
            </a:r>
            <a:r>
              <a:rPr lang="en-US" dirty="0" err="1" smtClean="0">
                <a:effectLst/>
              </a:rPr>
              <a:t>Kurzweil</a:t>
            </a:r>
            <a:r>
              <a:rPr lang="en-US" dirty="0" smtClean="0">
                <a:effectLst/>
              </a:rPr>
              <a:t> 3000)</a:t>
            </a:r>
          </a:p>
          <a:p>
            <a:pPr lvl="1" eaLnBrk="1" hangingPunct="1"/>
            <a:r>
              <a:rPr lang="en-US" dirty="0" smtClean="0">
                <a:effectLst/>
              </a:rPr>
              <a:t>Kindle</a:t>
            </a:r>
          </a:p>
          <a:p>
            <a:pPr lvl="1" eaLnBrk="1" hangingPunct="1"/>
            <a:r>
              <a:rPr lang="en-US" dirty="0" smtClean="0">
                <a:effectLst/>
              </a:rPr>
              <a:t>UDL Texts</a:t>
            </a:r>
          </a:p>
        </p:txBody>
      </p:sp>
    </p:spTree>
    <p:custDataLst>
      <p:tags r:id="rId1"/>
    </p:custDataLst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3c1) </a:t>
            </a:r>
            <a:r>
              <a:rPr lang="en-US" dirty="0" err="1" smtClean="0">
                <a:effectLst/>
              </a:rPr>
              <a:t>Bookshare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Please </a:t>
            </a:r>
            <a:r>
              <a:rPr lang="en-US" dirty="0" smtClean="0">
                <a:effectLst/>
                <a:hlinkClick r:id="rId3"/>
              </a:rPr>
              <a:t>click this link </a:t>
            </a:r>
            <a:r>
              <a:rPr lang="en-US" dirty="0" smtClean="0">
                <a:effectLst/>
              </a:rPr>
              <a:t> to view video of Shane McKnight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Please click below to advance webcast presentation after you have viewed the video. </a:t>
            </a:r>
            <a:endParaRPr lang="en-US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14326PHOTO" val="/9j/4AAQSkZJRgABAQAAAQABAAD/2wBDAAMCAgMCAgMDAwMEAwMEBQgFBQQEBQoHBwYIDAoMDAsKCwsNDhIQDQ4RDgsLEBYQERMUFRUVDA8XGBYUGBIUFRT/2wBDAQMEBAUEBQkFBQkUDQsNFBQUFBQUFBQUFBQUFBQUFBQUFBQUFBQUFBQUFBQUFBQUFBQUFBQUFBQUFBQUFBQUFBT/wAARCABkAE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aoqXZRVmQ3YKPlSrum6PqGvXSQWNs0zt/cr234dfs/RXmxtcl2P/AM8UrGVeMDWNOUzwf5Xp6Qttr7C1L9nvwn/ZrrbWc/m7fv8Ay/LXzr428DN4VvJYFbei/dfbWP1mMy/YTOK2Ckp70ytoy5zIVOlFOoqxFer2lWH2+6SP+B6qV2fgbTUmn83bRIcPiPYvhv4PneC3g0qzX7RL96avqj4dfCJdPSKXU23zN96uC+CFmulQIzffb+/X0bpX+konl185i+c+rwlOHJzF2x8KaZbxbVtY64r4ifALwv400248zT40vfvrLXplrbSIlWUTHzM1eXzyiRLlPy9+NnwWn8AXD7rXyU/h+X79eGzJsev1R/aE8MaZ4z8LSxOsU00W7a9fmh4z0ddH167g2/6pvlr38JV5zwsTHkkc5RT9lFewcZDXr3wZSJ2l3Rec6fOqffryGvVvgDrC2fiPyGX/AFq7K6eUcT6o+HqXnyS3lnLDF/D8ldb4t8f6hbWCWOi3LWbt964dfu1n6P4kvra1iWVVeJP4Ntel6bbeEfEOlrLfKqS/xRfcrxMTTPoMNM8JtvHeueHvEFosHiXUNVllZN7pAzw//E17L8XL/UJvA1lc2v212l2+a9ju3/8AjtW/tGgpZvY2elW1tabv9air/wChV1sM0D6HFBaXcDsq/c81Xr5+pTPT+yfNWlWzQ6RcSwNqU0vlfM935uz/AMer44+Jf/I13bebv3NX6X6xNZzeF9Ys7xfJu2ifbs/ir8wPGaND4lvYp/8AllK6fJ81ergj5rF/EYlFFFe6ecROlbvgbW18PeI7G7l/1Sy/N/BWI9Gyu0UT790fxPp+t2cU9tPG6Ov8DVoWdnLeTpErbEevCvgDtv8Aw1cMqt5tv9191ex6V4tWwZGb53Vq4q9P3T2MNI9wfwrbXPhVrazRYbjb8r7V3s1cD8K/hvquj+MLu51dpdn/ACy/uNXC6r8VGS6ee5nuYbRP+fdX/wDZaxLD4neHNb1T/iXz+IJr3/pt9oRK+ZqU/ePoIy9w9b/aQ8VN4b8OXUttFvfbs3pX5s6rc/b9RuJ2b53avqb9oT4lyw+Gk0pk/wBLl/vt8+yvk/5tztXdhIny+JlzyCin7BRXsHAGwVC6NWmkNMe2rs5gPpj9jZF1LSfEFnOy7/K3r/32ldX4hsG0e9lVk+TfXkX7KOq/2P8AEFFnn8m3n+TZ/er6v+Jfhi21Ky89VZH++rpXTyxnE1jV5DzXR/Gen6Pau1zpS36L/A676dD8XbG5WVtP8P21htVn3+QvyvXm+sa3d+G7x4PIZ3dtnyL9+vXvgb8Op/Elvdz3kG9LqJk2P/tV89Xoe8el9b90+NPiF4n1Dxb4rvbu+nWZ3bYqJ9xa53YyV1vxF8Hz+A/iHrGlXkTJtnd03/3Wd6yksFmWrpU+Q86pLnMnfRWg+jsn3aK7DEsfKn3qa7rTN6v96meSu75WqijoPA1//ZXiayud2zbKr198TeLYP+EIS5lia5laL90iV+d9nN5N1E39xq/Qj4Fa9Z+JPBWmTt5XnRLsZKn2nIYyPm3TfFt9rfjl2vrZrNPN2Rb1r2LwrbfF3wx4qtL7SLGfVfD8uzzfJZPl/wC+nrY/aQfRfBNhZa5BbQI6y/MkP32rtf2fvi7pXjmwlgs5/szpFv8AKuPvv8lYyq84RPk39sPytY+IKXMtt9m1B4k81P7teGWzyQttavpX9rTw9O/iH+19v7pm2tXz08K/eojKJoN3iioZvkorYDHkPFSQHNFFUUWofvLX1v8As6XUlv4dR42w26iiuGoRI9t8aeB9I8YNZRapbfaE29M4r5e8IWKeCP2g/sOkvJBaeVL+5ZsrRRXAM9Y/aptY5fhC9yy5mSdcN/wOvjXPyLRRXTRKK95RRRXeB//Z"/>
  <p:tag name="MMPROD_14326LOGO" val=""/>
  <p:tag name="MMPROD_THEME_BG_IMAGE" val=""/>
  <p:tag name="MMPROD_15528PHOTO" val="/9j/4AAQSkZJRgABAQAAAQABAAD/2wBDAAMCAgMCAgMDAwMEAwMEBQgFBQQEBQoHBwYIDAoMDAsKCwsNDhIQDQ4RDgsLEBYQERMUFRUVDA8XGBYUGBIUFRT/2wBDAQMEBAUEBQkFBQkUDQsNFBQUFBQUFBQUFBQUFBQUFBQUFBQUFBQUFBQUFBQUFBQUFBQUFBQUFBQUFBQUFBQUFBT/wAARCACKAG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mVKlAxTlWnKtQaiKlPVKcBij+GgBuw0HCAknAHXNV9R1W20yPfPIqZ+6vc1yFz4jn1WYxiPEOflUnqPUgUmOx1b63ZwuVMoyPTmoH8RWSnG9sdjg1y0y/uwqSBzn5v4VA/AGqssR6eWHXr2I/wAahajZ3kOpW0yjbKpz0GatLh+leePcMuxfI8tQMHGc/pmtnSvEbwOI5v3kR6NnJFHqFjqGSmslTcMAeoPINJg1oSV2SoyvNWWWoynNAEwFOAxQvSpKAE21Q1XURYQ4QB52B2g9OO5rR/hrjfF1y1jrdtJgndBtT0B3HJA9aT8hq19SPSfDes+OdaaJLdrmVByOioue+K6m4+AXjezgknXSJJ4AMs0I+XB/z0r379l7wjHb+Gba7njBmvGa4dyPmKk4VSfbBP419TWXh2Ka3ASMbT1GBg18tis0qUqrhFJpH2GGymjOhGc27vU/LK80fUNPWWK5tpbcrwVlyP6VAmlXsyCRIJJI/VOf51+nHif4J6N4nuPtMtsiT7cN8gKn6jHtWZL8EtM0q1RvskcaAYACDBpLOdPgEsmpyesj82ZbV0TdIjRnp0A/XrVR9kYyhYt/t8j8D1r7T+Ivwf0W+trsfZkR9rMXjABPBNfF2q2f2FygJALHbu6EZIyD+Fetg8XHFJ2VrHk4/BPB2ad0ztNBvPtmmxMSGZQFPqMDvV+ua8FT71uYtudm05/Oun216q2PFI2WmEc1MetMPWgB1KOtJTt1ADwa5TxNb/2h4hsoN/lhYgTIPvDLHOO2eldVxVKx8Pyax460eOVJY7O5kWNZQPlLK2WH1GRWdSShFyZvRpupNRXU+v8A4K6Ylp4W02FC22OFQC/3iMDk173pkxitUBDY7Yr5puvGl54Ps/O0uKyOmWv7u5e6mCEkcLGhPfjk1e8EftRW/iLUhpNzp82mTucRSRuSjL0zkgfoa+Bq0alRyqpXR+jU5QSjSufTUVy20AcE+vNZ/iG5ZrID5j1IFclqXiebTbCO8l3i2jiYFwCSScHgfhXkWs/tQWMd+ljHp8skoOBLdzLChOecsSADjtmuanTnVuoo3lBU/ekzq/F1v51ndpIMmSNlI79K+CfifCltrMkEaECBnwjHnDNk4/E19rv4zu75I21Szgs47klrco5cSj/eBIPXsa+Xf2jfBC6Dq0GpQSE2l4GZQ3JRwfmXPoRyM17mUyVOq4S6niZtTdShzx6HBfD5Wf8AtCQ/dBRAfXqa67BrmPh9kWF4pGB5wKnHB+XnBrqdv1r68+HIj1plSN0qM9aBEm6kyabupOhoAlVq7LwlpsdzpemaiCwmsdet4do/uyhSD7f6tq41WNelfAm4S71/UNKlAdbi3+1RBhn97CSVx74c1w42/sZNdP6f4Hp5c17eKfW6/wAj6DufhjZ6zfaPfsN0lkwnihwuwSMoy5BBBP1FPm+FGn6Jau4iiS2JL+WSzsXwQDubnjPA6V2nhC/WS1iZ8AbR169KwPiR4xsrKMmWdLa2jGZJ5XCpjptycAZ618MnUtyKTP0CFKLak1qutjS8Q3keo+HtMs5CDC4RWPf7uK5t/gxpuq6bPB9mT7JK3mbYTskzgDG8DcV46E4/M1W8VeNPDum6VbZ1OONi0eHeRVQbvu85610nw98YvMqW12N0BG+C6X7k8ZJ2sPy5o5Z0WpRbR01KcKkGmrrscppfwe03wrLdm2jeK0nkEjWB/wCPeMgYyij7uR19a8T/AGh9O/tZdA06NAFN20ZY4wo2/MxPYBa+rPFmrxPFKVcbQOo614fYW8eseOdskaTmGKYoZU3orONm4juMFq2oVJQqe0bvY46tFTh7O1kzybx54GtfAvh7RLaCTzPMZlVgflYKgJYYABGZAM9a4iu3+MGsxap4vNpbPvtNMiWzjwcgMPvc+oPB9xXDnpX22EUlRi57vX7z4PMpxeJlybKy+5JCN1qMjmnN0ptdZ5YwGl3fWo91PHSgCRc1JBcz2MyXFrLLb3MZ3RyxOVdW9QRzUK9KWiS5lqVG8PeTPrvR/EN7ceAn1TTk8y4NukqxjnDMoPQe5qlLr+iSRiw1O4Nyekn2qBl81hyx2sAMZ6Vxn7PXj5bWL+y7oq6xfIN/TYclfyOR+VeyLdF7+O4tslo/mBHYfpivgq0PY1nGS2P0zBYj2tGDT3Rwj6F4F8yW8lTTb17nASJz5uMc/KpGKe/iewvDHaWN3cxXaH9w0dpI6I3RQwAwEOMV6Te6/q7wyIY1EUq48z5ScfgR/OsKGcwTOJMoG+9uyB16VlKonvr8z0uZRjpoZeo300mmWdzMGgkmhaV4c5IAXP6GvE/E/wAQtY8K67P/AGPcJbefCUd2jVzw3BXOcEEGvTvHPidJ3u54/wDlri3gA4G1cb2x+GBXhXxBiaHWLaNvvraqW+pdyf1r0MtoxlU95XT6HzuaV5xpOVOVndanMu7O7M7s7sSzMeSWJyST6k0h6UtRt0r7JaHwT1BulRnrUjdKZuoEQjrSr0qMdaXdQBMDT881ErU/JoA734Qxm61nUbdDiZ7VXjY9iGH+Ne1eGPFyTQS293J9nuY+HRjtJAOeOeeleH/CG8W08bW251QTxvbqD1ZiCyge/wC7J/CvVfGPgZ9auDLaj98RuUISpyeuCORmvlcwiliLT2aT/Q+vy6b+rpx3Ta/U9Ev/AIi6cLBLYvHHnAXccdv5Vx/iLxxaJFHbQ3CyP1BByfrxXkF54D1KGYrJaag7DoC5OeexroPCXgW/d8fZniJPzNLlmx7muN0KUFdyuemsROo7NWNrS7eXxDqYmZCbW2A2qRxkcgH6nmuA+J2nMutSXS8xxbLaQd1bbvXP1DV9EaP4Yi0TTdvYcsT1Y14/4m02HWf+ErWbcY5b5IWaM4YYgQNtI6MN2RXoZQvbYlxjsk/0PPzmXscIn3aPIW60w9a5xtbu/DOsXOj62fNe3k2LdoOWU8q5A6gjB9RW7b3cN5F5kEqSxn+JDkV9Q04uzPjE09US0wtzTicUm761IypTgahWTDYapGdVQsSAo5JJwBQBIvSq2qatBpMHmTHLEErGD8zf/W96xNS8WpDmOyHmv/z0cfKPoO9ctfyXWp3AQO093cMI1J9ScAfQVSVyXI9i+GMlyfDEvjGaPzDZa3bXGOgW2jzE5X2AlkJ9cGvrW2d5II7mHa6p8rEc8HpXlnw08L29n4NfR/LBhgtUhZRxuORuP4nJP1rqfhXqzWFxHoN65L2+bfc/BZMfu3/EYB964M9wTjCFaPRWf5ns5FilPnovvdfkz0uO5jv4BvhAl7njB9xTEsRC42jknO3/ABNXIVs08xHcxSpxtwM49ulSNGJkMineBwoP/wBbivh2j7CmrPYxvFF+LPTLiTKgRoST2HHP5V499g/s/wAJW0sufP1KeXUJRJ95S5AVfwRVFen+MbZprZdNj3PJckI3XkbgW+npXE+OkGYoE5S3UIvuMdfxr7/hfBtKVeS0ei/U+M4kxifLQi9tX+h8u/HHTlt9f0+8UYNzbsre5RuD+TVwNpdzWc3mQStFJ/eT09/WvT/j7KDf6FGOghlP4lkFeVV62Nio1pJHz2HbdKLZ0dh45mi/d30An/6aRfI3/fPQ/pXQWuv6ffJlLqNCOSs5CMPwNecyr8u4duv0poJxXDY6rneajrVvYR5k+eU/djHX8fQVyWo6tPqT/O+Ez8sY+6KpPM0hLMSWPUmmxdN3Wi1gbbJAMV1Pwx0dNZ8c2e8/u7RWuiPVhgKPzNcm74GPWvQvgmkdprer6pcH/RrOyO/nBwWDH9Frqw0VKpFM56ztBnqPij49x/Ca4g06z0tNY1GVUluYpZCkcMZ5C5XJ3kDPIwBg85wNTR/jR4V1XVNA1iU3mjXU5KTQyQmaOB9xAR3ADc/LtIUg+3NeX+DPAVz461u81zU4iBdTNLgj7xJ6DPYDAH0r1vUvhpbvohtlt98WMlY0+cD+8vHUdcV7NTB1cVBxqP3X08ujOWjio4WpGVP4l1PpyOxg1zTba/TaFdRuUnlW6EEexFed/Gf4z/8ACpLOytdM0pdX1ieMzg3KN9mhjBIBZlIJYkHgHgc1yfw5+Id74bsDpmsyO8SFV85ct5q8BZFJz1yMj/69cd8RtVb4wfEO4NmX/sPToktVYtxNsLFmGOxYkj2Ar5DB5DOGOdOtHmgk2n0fZPzR9fis6jUwSnSly1G0muq72OM8RftNfEvUL601Ozs9K09YyWkhjtWlWdcY2MWJKr/ulT3zXc+F/ifbfFLS3uBanTtUtcC9si+4KT0kjPVkPTnlTwexO9ZeALV9MjSa3Qt5eNuAAOMcVxet/Da/8JaxHrvh6LzJYc+bbc4mj/iQ47H/AOvX3FHDywtlTfurp/kfE1ayxDbqfF3/AMzyz48TH/hJ9Ph/55WzH/vpz/hXm4OfrXZ/GDWLfXfGb3VpuFubaIBJBh0OCWRh6gnBriN1eBi5KdebXc9CguWlFMmqvIrK21evX8KdLNsUYGWPAFNRerNyx6muM3EBzQh2OcfdPUe9IOtOoAXJLV618EPB58T2usKZ/KikMcMi4J3KGDEDB9q8jX71fR37L4H9katx/wAvC/8AoNenl0VKur+Zx4ttUnY9k0/R4bYRokYQLgKoGAAOwAroIrdSgU/p2NVIeorTi619gzwonAfEG2h0/Tbu52KsgVmV14ySMA4xgEE8/nR8PPDcOl+GRMPLkZx5hZCGBZscAgnpkCujhjW5+KXgm3mUSwSa1Y74nGVb9+vUHg16X+0ZaQWXxm1CO3hjt0ktrGR1iQKGYpHliB1PvWKl+99nboaK8lds5X7Ooi2qAMcdP8aryWa7MEfXpWpJ0f61Tuf9W/8AumseZlnwN8R7lbvx1rrpwovJEXHT5Tg/qK5qtPxBz4g1jPP+mT/+jGrO/ir4ypJyqSv3Pfp6RSEwD1oyw96VelIetZln/9k="/>
  <p:tag name="MMPROD_15528LOGO" val=""/>
  <p:tag name="MMPROD_UIDATA" val="&lt;database version=&quot;7.0&quot;&gt;&lt;object type=&quot;1&quot; unique_id=&quot;10001&quot;&gt;&lt;property id=&quot;20139&quot; value=&quot;%n. %s&quot;/&gt;&lt;property id=&quot;20141&quot; value=&quot;2a Reading and LD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4&quot; value=&quot;C:\Documents and Settings\dbm2\My Documents\My Adobe Presentations\2aLD_reading2011&quot;/&gt;&lt;property id=&quot;20250&quot; value=&quot;0&quot;/&gt;&lt;property id=&quot;20251&quot; value=&quot;0&quot;/&gt;&lt;property id=&quot;20259&quot; value=&quot;0&quot;/&gt;&lt;object type=&quot;2&quot; unique_id=&quot;14198&quot;&gt;&lt;object type=&quot;3&quot; unique_id=&quot;14200&quot;&gt;&lt;property id=&quot;20148&quot; value=&quot;5&quot;/&gt;&lt;property id=&quot;20300&quot; value=&quot;Slide 1 - &amp;quot;Reading and AT&amp;quot;&quot;/&gt;&lt;property id=&quot;20302&quot; value=&quot;0&quot;/&gt;&lt;property id=&quot;20303&quot; value=&quot;David McNaughton&quot;/&gt;&lt;property id=&quot;20307&quot; value=&quot;257&quot;/&gt;&lt;property id=&quot;20309&quot; value=&quot;15528&quot;/&gt;&lt;property id=&quot;20312&quot; value=&quot;0&quot;/&gt;&lt;/object&gt;&lt;object type=&quot;3&quot; unique_id=&quot;14201&quot;&gt;&lt;property id=&quot;20148&quot; value=&quot;5&quot;/&gt;&lt;property id=&quot;20300&quot; value=&quot;Slide 2 - &amp;quot;Reasons for Reading&amp;quot;&quot;/&gt;&lt;property id=&quot;20302&quot; value=&quot;0&quot;/&gt;&lt;property id=&quot;20303&quot; value=&quot;David McNaughton&quot;/&gt;&lt;property id=&quot;20307&quot; value=&quot;258&quot;/&gt;&lt;property id=&quot;20309&quot; value=&quot;15528&quot;/&gt;&lt;property id=&quot;20312&quot; value=&quot;0&quot;/&gt;&lt;/object&gt;&lt;object type=&quot;3&quot; unique_id=&quot;14202&quot;&gt;&lt;property id=&quot;20148&quot; value=&quot;5&quot;/&gt;&lt;property id=&quot;20300&quot; value=&quot;Slide 3&quot;/&gt;&lt;property id=&quot;20302&quot; value=&quot;0&quot;/&gt;&lt;property id=&quot;20303&quot; value=&quot;David McNaughton&quot;/&gt;&lt;property id=&quot;20307&quot; value=&quot;259&quot;/&gt;&lt;property id=&quot;20309&quot; value=&quot;15528&quot;/&gt;&lt;property id=&quot;20312&quot; value=&quot;0&quot;/&gt;&lt;/object&gt;&lt;object type=&quot;3&quot; unique_id=&quot;14203&quot;&gt;&lt;property id=&quot;20148&quot; value=&quot;5&quot;/&gt;&lt;property id=&quot;20300&quot; value=&quot;Slide 4 - &amp;quot;1) Describe Goal&amp;quot;&quot;/&gt;&lt;property id=&quot;20302&quot; value=&quot;0&quot;/&gt;&lt;property id=&quot;20303&quot; value=&quot;David McNaughton&quot;/&gt;&lt;property id=&quot;20307&quot; value=&quot;260&quot;/&gt;&lt;property id=&quot;20309&quot; value=&quot;15528&quot;/&gt;&lt;property id=&quot;20312&quot; value=&quot;0&quot;/&gt;&lt;/object&gt;&lt;object type=&quot;3&quot; unique_id=&quot;14204&quot;&gt;&lt;property id=&quot;20148&quot; value=&quot;5&quot;/&gt;&lt;property id=&quot;20300&quot; value=&quot;Slide 5 - &amp;quot;2) Outline Alternatives&amp;quot;&quot;/&gt;&lt;property id=&quot;20302&quot; value=&quot;0&quot;/&gt;&lt;property id=&quot;20303&quot; value=&quot;David McNaughton&quot;/&gt;&lt;property id=&quot;20307&quot; value=&quot;261&quot;/&gt;&lt;property id=&quot;20309&quot; value=&quot;15528&quot;/&gt;&lt;property id=&quot;20312&quot; value=&quot;0&quot;/&gt;&lt;/object&gt;&lt;object type=&quot;3&quot; unique_id=&quot;14205&quot;&gt;&lt;property id=&quot;20148&quot; value=&quot;5&quot;/&gt;&lt;property id=&quot;20300&quot; value=&quot;Slide 6 - &amp;quot;3) Identify Resources and Impact&amp;quot;&quot;/&gt;&lt;property id=&quot;20302&quot; value=&quot;0&quot;/&gt;&lt;property id=&quot;20303&quot; value=&quot;David McNaughton&quot;/&gt;&lt;property id=&quot;20307&quot; value=&quot;262&quot;/&gt;&lt;property id=&quot;20309&quot; value=&quot;15528&quot;/&gt;&lt;property id=&quot;20312&quot; value=&quot;0&quot;/&gt;&lt;/object&gt;&lt;object type=&quot;3&quot; unique_id=&quot;14206&quot;&gt;&lt;property id=&quot;20148&quot; value=&quot;5&quot;/&gt;&lt;property id=&quot;20300&quot; value=&quot;Slide 7 - &amp;quot;3) Identify Resources and Impact&amp;quot;&quot;/&gt;&lt;property id=&quot;20302&quot; value=&quot;0&quot;/&gt;&lt;property id=&quot;20303&quot; value=&quot;David McNaughton&quot;/&gt;&lt;property id=&quot;20307&quot; value=&quot;263&quot;/&gt;&lt;property id=&quot;20309&quot; value=&quot;15528&quot;/&gt;&lt;property id=&quot;20312&quot; value=&quot;0&quot;/&gt;&lt;/object&gt;&lt;object type=&quot;3&quot; unique_id=&quot;14207&quot;&gt;&lt;property id=&quot;20148&quot; value=&quot;5&quot;/&gt;&lt;property id=&quot;20300&quot; value=&quot;Slide 8 - &amp;quot;3) Identify Resources and Impact&amp;quot;&quot;/&gt;&lt;property id=&quot;20302&quot; value=&quot;0&quot;/&gt;&lt;property id=&quot;20303&quot; value=&quot;David McNaughton&quot;/&gt;&lt;property id=&quot;20307&quot; value=&quot;264&quot;/&gt;&lt;property id=&quot;20309&quot; value=&quot;15528&quot;/&gt;&lt;property id=&quot;20312&quot; value=&quot;0&quot;/&gt;&lt;/object&gt;&lt;object type=&quot;3&quot; unique_id=&quot;14209&quot;&gt;&lt;property id=&quot;20148&quot; value=&quot;5&quot;/&gt;&lt;property id=&quot;20300&quot; value=&quot;Slide 10 - &amp;quot;3) Identify Needed Resources and Impact&amp;quot;&quot;/&gt;&lt;property id=&quot;20302&quot; value=&quot;0&quot;/&gt;&lt;property id=&quot;20303&quot; value=&quot;David McNaughton&quot;/&gt;&lt;property id=&quot;20307&quot; value=&quot;266&quot;/&gt;&lt;property id=&quot;20309&quot; value=&quot;15528&quot;/&gt;&lt;property id=&quot;20312&quot; value=&quot;0&quot;/&gt;&lt;/object&gt;&lt;object type=&quot;3&quot; unique_id=&quot;14210&quot;&gt;&lt;property id=&quot;20148&quot; value=&quot;5&quot;/&gt;&lt;property id=&quot;20300&quot; value=&quot;Slide 11 - &amp;quot;3) Identify Needed Resources and Impact&amp;quot;&quot;/&gt;&lt;property id=&quot;20302&quot; value=&quot;0&quot;/&gt;&lt;property id=&quot;20303&quot; value=&quot;David McNaughton&quot;/&gt;&lt;property id=&quot;20307&quot; value=&quot;267&quot;/&gt;&lt;property id=&quot;20309&quot; value=&quot;15528&quot;/&gt;&lt;property id=&quot;20312&quot; value=&quot;0&quot;/&gt;&lt;/object&gt;&lt;object type=&quot;3&quot; unique_id=&quot;14214&quot;&gt;&lt;property id=&quot;20148&quot; value=&quot;5&quot;/&gt;&lt;property id=&quot;20300&quot; value=&quot;Slide 15 - &amp;quot;4) Take action&amp;quot;&quot;/&gt;&lt;property id=&quot;20302&quot; value=&quot;0&quot;/&gt;&lt;property id=&quot;20303&quot; value=&quot;David McNaughton&quot;/&gt;&lt;property id=&quot;20307&quot; value=&quot;271&quot;/&gt;&lt;property id=&quot;20309&quot; value=&quot;15528&quot;/&gt;&lt;property id=&quot;20312&quot; value=&quot;0&quot;/&gt;&lt;/object&gt;&lt;object type=&quot;3&quot; unique_id=&quot;14215&quot;&gt;&lt;property id=&quot;20148&quot; value=&quot;5&quot;/&gt;&lt;property id=&quot;20300&quot; value=&quot;Slide 16 - &amp;quot;5) Celebrate Success!&amp;quot;&quot;/&gt;&lt;property id=&quot;20302&quot; value=&quot;0&quot;/&gt;&lt;property id=&quot;20303&quot; value=&quot;David McNaughton&quot;/&gt;&lt;property id=&quot;20307&quot; value=&quot;272&quot;/&gt;&lt;property id=&quot;20309&quot; value=&quot;15528&quot;/&gt;&lt;property id=&quot;20312&quot; value=&quot;0&quot;/&gt;&lt;/object&gt;&lt;object type=&quot;3&quot; unique_id=&quot;14216&quot;&gt;&lt;property id=&quot;20148&quot; value=&quot;5&quot;/&gt;&lt;property id=&quot;20300&quot; value=&quot;Slide 17 - &amp;quot;Supports and Resources&amp;quot;&quot;/&gt;&lt;property id=&quot;20302&quot; value=&quot;0&quot;/&gt;&lt;property id=&quot;20303&quot; value=&quot;David McNaughton&quot;/&gt;&lt;property id=&quot;20307&quot; value=&quot;273&quot;/&gt;&lt;property id=&quot;20309&quot; value=&quot;15528&quot;/&gt;&lt;property id=&quot;20312&quot; value=&quot;0&quot;/&gt;&lt;/object&gt;&lt;object type=&quot;3&quot; unique_id=&quot;14217&quot;&gt;&lt;property id=&quot;20148&quot; value=&quot;5&quot;/&gt;&lt;property id=&quot;20300&quot; value=&quot;Slide 18&quot;/&gt;&lt;property id=&quot;20302&quot; value=&quot;0&quot;/&gt;&lt;property id=&quot;20303&quot; value=&quot;David McNaughton&quot;/&gt;&lt;property id=&quot;20307&quot; value=&quot;274&quot;/&gt;&lt;property id=&quot;20309&quot; value=&quot;15528&quot;/&gt;&lt;property id=&quot;20312&quot; value=&quot;0&quot;/&gt;&lt;/object&gt;&lt;object type=&quot;3&quot; unique_id=&quot;15047&quot;&gt;&lt;property id=&quot;20148&quot; value=&quot;5&quot;/&gt;&lt;property id=&quot;20300&quot; value=&quot;Slide 9 - &amp;quot;3c1) Bookshare&amp;quot;&quot;/&gt;&lt;property id=&quot;20302&quot; value=&quot;0&quot;/&gt;&lt;property id=&quot;20303&quot; value=&quot;David McNaughton&quot;/&gt;&lt;property id=&quot;20307&quot; value=&quot;278&quot;/&gt;&lt;property id=&quot;20309&quot; value=&quot;15528&quot;/&gt;&lt;property id=&quot;20312&quot; value=&quot;0&quot;/&gt;&lt;/object&gt;&lt;object type=&quot;3&quot; unique_id=&quot;15393&quot;&gt;&lt;property id=&quot;20148&quot; value=&quot;5&quot;/&gt;&lt;property id=&quot;20300&quot; value=&quot;Slide 12 - &amp;quot;3c2) Kurzweill&amp;quot;&quot;/&gt;&lt;property id=&quot;20302&quot; value=&quot;0&quot;/&gt;&lt;property id=&quot;20303&quot; value=&quot;David McNaughton&quot;/&gt;&lt;property id=&quot;20307&quot; value=&quot;279&quot;/&gt;&lt;property id=&quot;20309&quot; value=&quot;15528&quot;/&gt;&lt;property id=&quot;20312&quot; value=&quot;0&quot;/&gt;&lt;/object&gt;&lt;object type=&quot;3&quot; unique_id=&quot;15499&quot;&gt;&lt;property id=&quot;20148&quot; value=&quot;5&quot;/&gt;&lt;property id=&quot;20300&quot; value=&quot;Slide 13 - &amp;quot;3c3) Kindle&amp;quot;&quot;/&gt;&lt;property id=&quot;20302&quot; value=&quot;0&quot;/&gt;&lt;property id=&quot;20303&quot; value=&quot;David McNaughton&quot;/&gt;&lt;property id=&quot;20307&quot; value=&quot;280&quot;/&gt;&lt;property id=&quot;20309&quot; value=&quot;15528&quot;/&gt;&lt;property id=&quot;20312&quot; value=&quot;0&quot;/&gt;&lt;/object&gt;&lt;object type=&quot;3&quot; unique_id=&quot;16006&quot;&gt;&lt;property id=&quot;20148&quot; value=&quot;5&quot;/&gt;&lt;property id=&quot;20300&quot; value=&quot;Slide 14 - &amp;quot;3c4) Textbooks UDL&amp;quot;&quot;/&gt;&lt;property id=&quot;20303&quot; value=&quot;David McNaughton&quot;/&gt;&lt;property id=&quot;20307&quot; value=&quot;281&quot;/&gt;&lt;property id=&quot;20309&quot; value=&quot;15528&quot;/&gt;&lt;/object&gt;&lt;/object&gt;&lt;object type=&quot;8&quot; unique_id=&quot;14238&quot;&gt;&lt;/object&gt;&lt;object type=&quot;10&quot; unique_id=&quot;14323&quot;&gt;&lt;object type=&quot;11&quot; unique_id=&quot;14324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5500&quot;&gt;&lt;/object&gt;&lt;/object&gt;&lt;object type=&quot;4&quot; unique_id=&quot;14325&quot;&gt;&lt;object type=&quot;5&quot; unique_id=&quot;14326&quot;&gt;&lt;property id=&quot;20149&quot; value=&quot;Lewis Golinker, Esq.&quot;/&gt;&lt;property id=&quot;20150&quot; value=&quot;Director, Assistive Technology Law Center&quot;/&gt;&lt;property id=&quot;20151&quot; value=&quot;Lew_Golinker4.JPG&quot;/&gt;&lt;property id=&quot;20153&quot; value=&quot;lgolinker@aol.com&quot;/&gt;&lt;/object&gt;&lt;object type=&quot;5&quot; unique_id=&quot;15528&quot;&gt;&lt;property id=&quot;20149&quot; value=&quot;David McNaughton&quot;/&gt;&lt;property id=&quot;20150&quot; value=&quot;Penn State University&quot;/&gt;&lt;property id=&quot;20151&quot; value=&quot;mcnaughton_sml.jpg&quot;/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126496243,E:\2aReadingLD_2011_v5\2aLD_New_Beginning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126496243,E:\2aReadingLD_2011_v5\2aLD_New_Beginning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126496243,E:\2aReadingLD_2011_v5\2aLD_New_Beginning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126496243,E:\2aReadingLD_2011_v5\2aLD_New_Beginning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126496243,E:\2aReadingLD_2011_v5\2aLD_New_Beginning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126496243,E:\2aReadingLD_2011_v5\2aLD_New_Beginning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126496243,E:\2aReadingLD_2011_v5\2aLD_New_Beginning_pptx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126496243,E:\2aReadingLD_2011_v5\2aLD_New_Beginning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126496243,E:\2aReadingLD_2011_v5\2aLD_New_Beginning_pptx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1126496243,E:\2aReadingLD_2011_v5\2aLD_New_Beginning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126496243,E:\2aReadingLD_2011_v5\2aLD_New_Beginning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1126496243,E:\2aReadingLD_2011_v5\2aLD_New_Beginning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1126496243,E:\2aReadingLD_2011_v5\2aLD_New_Beginning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B17D8FF-48CF-4D40-AF34-A5213101944C}&quot;/&gt;&lt;filename val=&quot;C:\Documents and Settings\dbm2\My Documents\My Adobe Presentations\2aLD_reading2011\data\asimages\{FB17D8FF-48CF-4D40-AF34-A5213101944C}.png&quot;/&gt;&lt;hasEffects val=&quot;1&quot;/&gt;&lt;left val=&quot;57.12&quot;/&gt;&lt;top val=&quot;99.12&quot;/&gt;&lt;width val=&quot;244.56&quot;/&gt;&lt;height val=&quot;141.8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126496243,E:\2aReadingLD_2011_v5\2aLD_New_Beginning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126496243,E:\2aReadingLD_2011_v5\2aLD_New_Beginning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126496243,E:\2aReadingLD_2011_v5\2aLD_New_Beginning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996279-E68A-4CA2-9C61-E66449F57854}&quot;/&gt;&lt;filename val=&quot;C:\Documents and Settings\dbm2\My Documents\My Adobe Presentations\2aLD_reading2011\data\asimages\{A2996279-E68A-4CA2-9C61-E66449F57854}.png&quot;/&gt;&lt;hasEffects val=&quot;1&quot;/&gt;&lt;left val=&quot;450&quot;/&gt;&lt;top val=&quot;375.12&quot;/&gt;&lt;width val=&quot;251.52&quot;/&gt;&lt;height val=&quot;144.96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26496243,E:\2aReadingLD_2011_v5\2aLD_New_Beginning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126496243,E:\2aReadingLD_2011_v5\2aLD_New_Beginning_pptx\Media.ppcx"/>
</p:tagLst>
</file>

<file path=ppt/theme/theme1.xml><?xml version="1.0" encoding="utf-8"?>
<a:theme xmlns:a="http://schemas.openxmlformats.org/drawingml/2006/main" name="Office Theme">
  <a:themeElements>
    <a:clrScheme name="Webcast">
      <a:dk1>
        <a:srgbClr val="0000BF"/>
      </a:dk1>
      <a:lt1>
        <a:srgbClr val="FFFFFF"/>
      </a:lt1>
      <a:dk2>
        <a:srgbClr val="0000BF"/>
      </a:dk2>
      <a:lt2>
        <a:srgbClr val="FFFFFF"/>
      </a:lt2>
      <a:accent1>
        <a:srgbClr val="FFFFFF"/>
      </a:accent1>
      <a:accent2>
        <a:srgbClr val="CBCBFF"/>
      </a:accent2>
      <a:accent3>
        <a:srgbClr val="9999FF"/>
      </a:accent3>
      <a:accent4>
        <a:srgbClr val="6565FF"/>
      </a:accent4>
      <a:accent5>
        <a:srgbClr val="FFFFFF"/>
      </a:accent5>
      <a:accent6>
        <a:srgbClr val="F79646"/>
      </a:accent6>
      <a:hlink>
        <a:srgbClr val="E36C09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592</Words>
  <Application>Microsoft Office PowerPoint</Application>
  <PresentationFormat>On-screen Show (4:3)</PresentationFormat>
  <Paragraphs>148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Reading and AT</vt:lpstr>
      <vt:lpstr>Reasons for Reading</vt:lpstr>
      <vt:lpstr>Slide 3</vt:lpstr>
      <vt:lpstr>1) Describe Goal</vt:lpstr>
      <vt:lpstr>2) Outline Alternatives</vt:lpstr>
      <vt:lpstr>3) Identify Resources and Impact</vt:lpstr>
      <vt:lpstr>3) Identify Resources and Impact</vt:lpstr>
      <vt:lpstr>3) Identify Resources and Impact</vt:lpstr>
      <vt:lpstr>3c1) Bookshare</vt:lpstr>
      <vt:lpstr>3) Identify Needed Resources and Impact</vt:lpstr>
      <vt:lpstr>3) Identify Needed Resources and Impact</vt:lpstr>
      <vt:lpstr>3c2) Kurzweill</vt:lpstr>
      <vt:lpstr>3c3) Kindle</vt:lpstr>
      <vt:lpstr>3c4) Textbooks UDL</vt:lpstr>
      <vt:lpstr>4) Take action</vt:lpstr>
      <vt:lpstr>5) Celebrate Success!</vt:lpstr>
      <vt:lpstr>Supports and Resources</vt:lpstr>
      <vt:lpstr>Slide 18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McNaughton</dc:creator>
  <cp:lastModifiedBy>David McNaughton</cp:lastModifiedBy>
  <cp:revision>72</cp:revision>
  <dcterms:created xsi:type="dcterms:W3CDTF">2011-03-30T15:22:53Z</dcterms:created>
  <dcterms:modified xsi:type="dcterms:W3CDTF">2011-03-30T19:28:03Z</dcterms:modified>
</cp:coreProperties>
</file>